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965" y="2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0F510C35-4DCC-4FCF-BA2C-0362EC508812}" type="slidenum">
              <a:rPr lang="en-US" smtClean="0"/>
              <a:t>‹#›</a:t>
            </a:fld>
            <a:endParaRPr lang="en-US"/>
          </a:p>
        </p:txBody>
      </p:sp>
    </p:spTree>
    <p:extLst>
      <p:ext uri="{BB962C8B-B14F-4D97-AF65-F5344CB8AC3E}">
        <p14:creationId xmlns:p14="http://schemas.microsoft.com/office/powerpoint/2010/main" val="3246981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0F510C35-4DCC-4FCF-BA2C-0362EC508812}" type="slidenum">
              <a:rPr lang="en-US" smtClean="0"/>
              <a:t>‹#›</a:t>
            </a:fld>
            <a:endParaRPr lang="en-US"/>
          </a:p>
        </p:txBody>
      </p:sp>
    </p:spTree>
    <p:extLst>
      <p:ext uri="{BB962C8B-B14F-4D97-AF65-F5344CB8AC3E}">
        <p14:creationId xmlns:p14="http://schemas.microsoft.com/office/powerpoint/2010/main" val="4158293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0F510C35-4DCC-4FCF-BA2C-0362EC508812}" type="slidenum">
              <a:rPr lang="en-US" smtClean="0"/>
              <a:t>‹#›</a:t>
            </a:fld>
            <a:endParaRPr lang="en-US"/>
          </a:p>
        </p:txBody>
      </p:sp>
    </p:spTree>
    <p:extLst>
      <p:ext uri="{BB962C8B-B14F-4D97-AF65-F5344CB8AC3E}">
        <p14:creationId xmlns:p14="http://schemas.microsoft.com/office/powerpoint/2010/main" val="311091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0F510C35-4DCC-4FCF-BA2C-0362EC508812}" type="slidenum">
              <a:rPr lang="en-US" smtClean="0"/>
              <a:t>‹#›</a:t>
            </a:fld>
            <a:endParaRPr lang="en-US"/>
          </a:p>
        </p:txBody>
      </p:sp>
    </p:spTree>
    <p:extLst>
      <p:ext uri="{BB962C8B-B14F-4D97-AF65-F5344CB8AC3E}">
        <p14:creationId xmlns:p14="http://schemas.microsoft.com/office/powerpoint/2010/main" val="1368817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0F510C35-4DCC-4FCF-BA2C-0362EC508812}" type="slidenum">
              <a:rPr lang="en-US" smtClean="0"/>
              <a:t>‹#›</a:t>
            </a:fld>
            <a:endParaRPr lang="en-US"/>
          </a:p>
        </p:txBody>
      </p:sp>
    </p:spTree>
    <p:extLst>
      <p:ext uri="{BB962C8B-B14F-4D97-AF65-F5344CB8AC3E}">
        <p14:creationId xmlns:p14="http://schemas.microsoft.com/office/powerpoint/2010/main" val="1811077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0F510C35-4DCC-4FCF-BA2C-0362EC508812}" type="slidenum">
              <a:rPr lang="en-US" smtClean="0"/>
              <a:t>‹#›</a:t>
            </a:fld>
            <a:endParaRPr lang="en-US"/>
          </a:p>
        </p:txBody>
      </p:sp>
    </p:spTree>
    <p:extLst>
      <p:ext uri="{BB962C8B-B14F-4D97-AF65-F5344CB8AC3E}">
        <p14:creationId xmlns:p14="http://schemas.microsoft.com/office/powerpoint/2010/main" val="3773906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510C35-4DCC-4FCF-BA2C-0362EC508812}" type="slidenum">
              <a:rPr lang="en-US" smtClean="0"/>
              <a:t>‹#›</a:t>
            </a:fld>
            <a:endParaRPr lang="en-US"/>
          </a:p>
        </p:txBody>
      </p:sp>
    </p:spTree>
    <p:extLst>
      <p:ext uri="{BB962C8B-B14F-4D97-AF65-F5344CB8AC3E}">
        <p14:creationId xmlns:p14="http://schemas.microsoft.com/office/powerpoint/2010/main" val="2654698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0F510C35-4DCC-4FCF-BA2C-0362EC508812}" type="slidenum">
              <a:rPr lang="en-US" smtClean="0"/>
              <a:t>‹#›</a:t>
            </a:fld>
            <a:endParaRPr lang="en-US"/>
          </a:p>
        </p:txBody>
      </p:sp>
    </p:spTree>
    <p:extLst>
      <p:ext uri="{BB962C8B-B14F-4D97-AF65-F5344CB8AC3E}">
        <p14:creationId xmlns:p14="http://schemas.microsoft.com/office/powerpoint/2010/main" val="1193012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0F510C35-4DCC-4FCF-BA2C-0362EC508812}" type="slidenum">
              <a:rPr lang="en-US" smtClean="0"/>
              <a:t>‹#›</a:t>
            </a:fld>
            <a:endParaRPr lang="en-US"/>
          </a:p>
        </p:txBody>
      </p:sp>
    </p:spTree>
    <p:extLst>
      <p:ext uri="{BB962C8B-B14F-4D97-AF65-F5344CB8AC3E}">
        <p14:creationId xmlns:p14="http://schemas.microsoft.com/office/powerpoint/2010/main" val="908164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510C35-4DCC-4FCF-BA2C-0362EC508812}" type="slidenum">
              <a:rPr lang="en-US" smtClean="0"/>
              <a:t>‹#›</a:t>
            </a:fld>
            <a:endParaRPr lang="en-US"/>
          </a:p>
        </p:txBody>
      </p:sp>
      <p:cxnSp>
        <p:nvCxnSpPr>
          <p:cNvPr id="7" name="Straight Connector 6"/>
          <p:cNvCxnSpPr/>
          <p:nvPr userDrawn="1"/>
        </p:nvCxnSpPr>
        <p:spPr>
          <a:xfrm>
            <a:off x="9108504" y="0"/>
            <a:ext cx="0" cy="6858000"/>
          </a:xfrm>
          <a:prstGeom prst="line">
            <a:avLst/>
          </a:prstGeom>
          <a:ln w="127000"/>
        </p:spPr>
        <p:style>
          <a:lnRef idx="3">
            <a:schemeClr val="accent1"/>
          </a:lnRef>
          <a:fillRef idx="0">
            <a:schemeClr val="accent1"/>
          </a:fillRef>
          <a:effectRef idx="2">
            <a:schemeClr val="accent1"/>
          </a:effectRef>
          <a:fontRef idx="minor">
            <a:schemeClr val="tx1"/>
          </a:fontRef>
        </p:style>
      </p:cxnSp>
      <p:cxnSp>
        <p:nvCxnSpPr>
          <p:cNvPr id="12" name="Straight Connector 11"/>
          <p:cNvCxnSpPr/>
          <p:nvPr userDrawn="1"/>
        </p:nvCxnSpPr>
        <p:spPr>
          <a:xfrm>
            <a:off x="9036496" y="0"/>
            <a:ext cx="0" cy="6858000"/>
          </a:xfrm>
          <a:prstGeom prst="line">
            <a:avLst/>
          </a:prstGeom>
          <a:ln w="76200">
            <a:solidFill>
              <a:schemeClr val="bg1">
                <a:lumMod val="65000"/>
              </a:schemeClr>
            </a:solidFill>
          </a:ln>
        </p:spPr>
        <p:style>
          <a:lnRef idx="3">
            <a:schemeClr val="accent1"/>
          </a:lnRef>
          <a:fillRef idx="0">
            <a:schemeClr val="accent1"/>
          </a:fillRef>
          <a:effectRef idx="2">
            <a:schemeClr val="accent1"/>
          </a:effectRef>
          <a:fontRef idx="minor">
            <a:schemeClr val="tx1"/>
          </a:fontRef>
        </p:style>
      </p:cxnSp>
      <p:sp>
        <p:nvSpPr>
          <p:cNvPr id="16" name="Isosceles Triangle 15"/>
          <p:cNvSpPr/>
          <p:nvPr userDrawn="1"/>
        </p:nvSpPr>
        <p:spPr>
          <a:xfrm flipV="1">
            <a:off x="467544" y="1484784"/>
            <a:ext cx="8208912" cy="144016"/>
          </a:xfrm>
          <a:prstGeom prst="triangle">
            <a:avLst/>
          </a:prstGeom>
          <a:solidFill>
            <a:schemeClr val="bg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5701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t>Outcome </a:t>
            </a:r>
            <a:r>
              <a:rPr lang="en-US" sz="5400" dirty="0"/>
              <a:t>Study</a:t>
            </a:r>
          </a:p>
        </p:txBody>
      </p:sp>
      <p:sp>
        <p:nvSpPr>
          <p:cNvPr id="3" name="Subtitle 2"/>
          <p:cNvSpPr>
            <a:spLocks noGrp="1"/>
          </p:cNvSpPr>
          <p:nvPr>
            <p:ph type="subTitle" idx="1"/>
          </p:nvPr>
        </p:nvSpPr>
        <p:spPr>
          <a:xfrm>
            <a:off x="1331640" y="4077072"/>
            <a:ext cx="6400800" cy="1752600"/>
          </a:xfrm>
        </p:spPr>
        <p:txBody>
          <a:bodyPr>
            <a:normAutofit/>
          </a:bodyPr>
          <a:lstStyle/>
          <a:p>
            <a:r>
              <a:rPr lang="en-US" sz="4400" dirty="0" smtClean="0"/>
              <a:t>Concept</a:t>
            </a:r>
            <a:endParaRPr lang="en-US" sz="44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5373216"/>
            <a:ext cx="4536504" cy="821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3345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 Studies - background</a:t>
            </a:r>
            <a:endParaRPr lang="en-US" dirty="0"/>
          </a:p>
        </p:txBody>
      </p:sp>
      <p:sp>
        <p:nvSpPr>
          <p:cNvPr id="3" name="Content Placeholder 2"/>
          <p:cNvSpPr>
            <a:spLocks noGrp="1"/>
          </p:cNvSpPr>
          <p:nvPr>
            <p:ph idx="1"/>
          </p:nvPr>
        </p:nvSpPr>
        <p:spPr/>
        <p:txBody>
          <a:bodyPr>
            <a:noAutofit/>
          </a:bodyPr>
          <a:lstStyle/>
          <a:p>
            <a:r>
              <a:rPr lang="en-US" sz="2400" dirty="0" smtClean="0"/>
              <a:t>Many development projects share common features concerning Monitoring &amp; Evaluation:</a:t>
            </a:r>
            <a:endParaRPr lang="en-US" sz="2400" dirty="0"/>
          </a:p>
          <a:p>
            <a:pPr lvl="1"/>
            <a:r>
              <a:rPr lang="en-US" sz="2000" dirty="0"/>
              <a:t>T</a:t>
            </a:r>
            <a:r>
              <a:rPr lang="en-US" sz="2000" dirty="0" smtClean="0"/>
              <a:t>he results-orientation of </a:t>
            </a:r>
            <a:r>
              <a:rPr lang="en-US" sz="2000" b="1" dirty="0" smtClean="0"/>
              <a:t>monitoring systems </a:t>
            </a:r>
            <a:r>
              <a:rPr lang="en-US" sz="2000" dirty="0" smtClean="0"/>
              <a:t>is often </a:t>
            </a:r>
            <a:r>
              <a:rPr lang="en-US" sz="2000" b="1" dirty="0" smtClean="0"/>
              <a:t>weak </a:t>
            </a:r>
            <a:r>
              <a:rPr lang="en-US" sz="2000" dirty="0" smtClean="0"/>
              <a:t>and not able to capture many outcomes and impacts</a:t>
            </a:r>
          </a:p>
          <a:p>
            <a:pPr lvl="1"/>
            <a:r>
              <a:rPr lang="en-US" sz="2000" b="1" dirty="0"/>
              <a:t>E</a:t>
            </a:r>
            <a:r>
              <a:rPr lang="en-US" sz="2000" b="1" dirty="0" smtClean="0"/>
              <a:t>valuators</a:t>
            </a:r>
            <a:r>
              <a:rPr lang="en-US" sz="2000" dirty="0" smtClean="0"/>
              <a:t> to carry out mid-term or final evaluations usually have very </a:t>
            </a:r>
            <a:r>
              <a:rPr lang="en-US" sz="2000" b="1" dirty="0" smtClean="0"/>
              <a:t>limited time </a:t>
            </a:r>
            <a:r>
              <a:rPr lang="en-US" sz="2000" dirty="0" smtClean="0"/>
              <a:t>to carry out their assignment. </a:t>
            </a:r>
            <a:br>
              <a:rPr lang="en-US" sz="2000" dirty="0" smtClean="0"/>
            </a:br>
            <a:r>
              <a:rPr lang="en-US" sz="2000" dirty="0" smtClean="0"/>
              <a:t>In addition:</a:t>
            </a:r>
          </a:p>
          <a:p>
            <a:pPr lvl="2"/>
            <a:r>
              <a:rPr lang="en-US" sz="2000" dirty="0" smtClean="0"/>
              <a:t>often evaluators are drowned </a:t>
            </a:r>
            <a:r>
              <a:rPr lang="en-US" sz="2000" dirty="0"/>
              <a:t>in a </a:t>
            </a:r>
            <a:r>
              <a:rPr lang="en-US" sz="2000" b="1" dirty="0"/>
              <a:t>large number of documents </a:t>
            </a:r>
          </a:p>
          <a:p>
            <a:pPr lvl="2"/>
            <a:r>
              <a:rPr lang="en-US" sz="2000" dirty="0" smtClean="0"/>
              <a:t>on the other hand they </a:t>
            </a:r>
            <a:r>
              <a:rPr lang="en-US" sz="2000" dirty="0"/>
              <a:t>often spend a </a:t>
            </a:r>
            <a:r>
              <a:rPr lang="en-US" sz="2000" dirty="0" smtClean="0"/>
              <a:t>large part of </a:t>
            </a:r>
            <a:r>
              <a:rPr lang="en-US" sz="2000" dirty="0"/>
              <a:t>their </a:t>
            </a:r>
            <a:r>
              <a:rPr lang="en-US" sz="2000" b="1" dirty="0" smtClean="0"/>
              <a:t>time</a:t>
            </a:r>
            <a:r>
              <a:rPr lang="en-US" sz="2000" dirty="0" smtClean="0"/>
              <a:t> </a:t>
            </a:r>
            <a:r>
              <a:rPr lang="en-US" sz="2000" b="1" dirty="0"/>
              <a:t>collecting and collating </a:t>
            </a:r>
            <a:r>
              <a:rPr lang="en-US" sz="2000" b="1" dirty="0" smtClean="0"/>
              <a:t>data </a:t>
            </a:r>
            <a:r>
              <a:rPr lang="en-US" sz="2000" dirty="0" smtClean="0"/>
              <a:t>on outcomes and impacts </a:t>
            </a:r>
            <a:r>
              <a:rPr lang="en-US" sz="2000" dirty="0"/>
              <a:t>and don't have sufficient time to </a:t>
            </a:r>
            <a:r>
              <a:rPr lang="en-US" sz="2000" dirty="0" smtClean="0"/>
              <a:t>analyze </a:t>
            </a:r>
            <a:r>
              <a:rPr lang="en-US" sz="2000" dirty="0"/>
              <a:t>the data and work on </a:t>
            </a:r>
            <a:r>
              <a:rPr lang="en-US" sz="2000" dirty="0" smtClean="0"/>
              <a:t>conclusions and recommendations </a:t>
            </a:r>
            <a:endParaRPr lang="en-US" sz="2000" dirty="0"/>
          </a:p>
          <a:p>
            <a:pPr marL="0" indent="0">
              <a:buNone/>
            </a:pPr>
            <a:endParaRPr lang="en-US" sz="2400" dirty="0"/>
          </a:p>
        </p:txBody>
      </p:sp>
    </p:spTree>
    <p:extLst>
      <p:ext uri="{BB962C8B-B14F-4D97-AF65-F5344CB8AC3E}">
        <p14:creationId xmlns:p14="http://schemas.microsoft.com/office/powerpoint/2010/main" val="4282204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 Studies - overview</a:t>
            </a:r>
            <a:endParaRPr lang="en-US" dirty="0"/>
          </a:p>
        </p:txBody>
      </p:sp>
      <p:sp>
        <p:nvSpPr>
          <p:cNvPr id="3" name="Content Placeholder 2"/>
          <p:cNvSpPr>
            <a:spLocks noGrp="1"/>
          </p:cNvSpPr>
          <p:nvPr>
            <p:ph idx="1"/>
          </p:nvPr>
        </p:nvSpPr>
        <p:spPr>
          <a:xfrm>
            <a:off x="467544" y="1988840"/>
            <a:ext cx="8229600" cy="4525963"/>
          </a:xfrm>
        </p:spPr>
        <p:txBody>
          <a:bodyPr>
            <a:noAutofit/>
          </a:bodyPr>
          <a:lstStyle/>
          <a:p>
            <a:r>
              <a:rPr lang="en-US" sz="2400" dirty="0"/>
              <a:t>How do Outcome Studies help in this situation? </a:t>
            </a:r>
          </a:p>
          <a:p>
            <a:pPr lvl="1"/>
            <a:r>
              <a:rPr lang="en-US" sz="1800" dirty="0"/>
              <a:t>they condense all important information into a </a:t>
            </a:r>
            <a:r>
              <a:rPr lang="en-US" sz="1800" b="1" dirty="0"/>
              <a:t>single</a:t>
            </a:r>
            <a:r>
              <a:rPr lang="en-US" sz="1800" dirty="0"/>
              <a:t> (typically 20-40 page) </a:t>
            </a:r>
            <a:r>
              <a:rPr lang="en-US" sz="1800" b="1" dirty="0"/>
              <a:t>report</a:t>
            </a:r>
          </a:p>
          <a:p>
            <a:pPr lvl="1"/>
            <a:r>
              <a:rPr lang="en-US" sz="1800" dirty="0"/>
              <a:t>they partly rely on information collected through the projects' </a:t>
            </a:r>
            <a:r>
              <a:rPr lang="en-US" sz="1800" b="1" dirty="0"/>
              <a:t>M&amp;E system</a:t>
            </a:r>
            <a:r>
              <a:rPr lang="en-US" sz="1800" dirty="0"/>
              <a:t>, but engage in </a:t>
            </a:r>
            <a:r>
              <a:rPr lang="en-US" sz="1800" b="1" dirty="0"/>
              <a:t>further data-collection </a:t>
            </a:r>
            <a:r>
              <a:rPr lang="en-US" sz="1800" dirty="0"/>
              <a:t>to address further information needs </a:t>
            </a:r>
          </a:p>
          <a:p>
            <a:pPr lvl="2"/>
            <a:r>
              <a:rPr lang="en-US" sz="1800" dirty="0"/>
              <a:t>typically </a:t>
            </a:r>
            <a:r>
              <a:rPr lang="en-US" sz="1800" b="1" dirty="0"/>
              <a:t>Stakeholder Interviews </a:t>
            </a:r>
            <a:r>
              <a:rPr lang="en-US" sz="1800" dirty="0"/>
              <a:t>and </a:t>
            </a:r>
            <a:r>
              <a:rPr lang="en-US" sz="1800" b="1" dirty="0"/>
              <a:t>Surveys</a:t>
            </a:r>
            <a:r>
              <a:rPr lang="en-US" sz="1800" dirty="0"/>
              <a:t> with the target beneficiaries are carried out </a:t>
            </a:r>
          </a:p>
          <a:p>
            <a:pPr lvl="2"/>
            <a:r>
              <a:rPr lang="en-US" sz="1800" dirty="0"/>
              <a:t>information needs are defined by project </a:t>
            </a:r>
            <a:r>
              <a:rPr lang="en-US" sz="1800" b="1" dirty="0"/>
              <a:t>indicators</a:t>
            </a:r>
            <a:r>
              <a:rPr lang="en-US" sz="1800" dirty="0"/>
              <a:t> and further main outputs, outcomes, impacts, </a:t>
            </a:r>
            <a:r>
              <a:rPr lang="en-US" sz="1800" dirty="0" smtClean="0"/>
              <a:t>sustainability, as identified </a:t>
            </a:r>
            <a:r>
              <a:rPr lang="en-US" sz="1800" dirty="0"/>
              <a:t>through </a:t>
            </a:r>
            <a:r>
              <a:rPr lang="en-US" sz="1800" b="1" dirty="0"/>
              <a:t>Results Models </a:t>
            </a:r>
            <a:r>
              <a:rPr lang="en-US" sz="1800" dirty="0"/>
              <a:t>of key </a:t>
            </a:r>
            <a:r>
              <a:rPr lang="en-US" sz="1800" dirty="0" smtClean="0"/>
              <a:t>activities or working areas</a:t>
            </a:r>
            <a:endParaRPr lang="en-US" sz="1800" dirty="0"/>
          </a:p>
          <a:p>
            <a:pPr lvl="1"/>
            <a:r>
              <a:rPr lang="en-US" sz="1800" dirty="0"/>
              <a:t>results are </a:t>
            </a:r>
            <a:r>
              <a:rPr lang="en-US" sz="1800" b="1" dirty="0"/>
              <a:t>visualized</a:t>
            </a:r>
            <a:r>
              <a:rPr lang="en-US" sz="1800" dirty="0"/>
              <a:t> as much as possible (e.g. by using charts) </a:t>
            </a:r>
          </a:p>
          <a:p>
            <a:endParaRPr lang="en-US" sz="2400" dirty="0"/>
          </a:p>
        </p:txBody>
      </p:sp>
    </p:spTree>
    <p:extLst>
      <p:ext uri="{BB962C8B-B14F-4D97-AF65-F5344CB8AC3E}">
        <p14:creationId xmlns:p14="http://schemas.microsoft.com/office/powerpoint/2010/main" val="3916924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 Define Information </a:t>
            </a:r>
            <a:r>
              <a:rPr lang="en-US" dirty="0"/>
              <a:t>N</a:t>
            </a:r>
            <a:r>
              <a:rPr lang="en-US" dirty="0" smtClean="0"/>
              <a:t>eeds</a:t>
            </a:r>
            <a:br>
              <a:rPr lang="en-US" dirty="0" smtClean="0"/>
            </a:br>
            <a:r>
              <a:rPr lang="en-US" sz="2400" dirty="0" smtClean="0"/>
              <a:t>understand indicators &amp; establish results models</a:t>
            </a:r>
            <a:endParaRPr lang="en-US" sz="2400" dirty="0"/>
          </a:p>
        </p:txBody>
      </p:sp>
      <p:sp>
        <p:nvSpPr>
          <p:cNvPr id="3" name="Content Placeholder 2"/>
          <p:cNvSpPr>
            <a:spLocks noGrp="1"/>
          </p:cNvSpPr>
          <p:nvPr>
            <p:ph idx="1"/>
          </p:nvPr>
        </p:nvSpPr>
        <p:spPr>
          <a:xfrm>
            <a:off x="467544" y="1988840"/>
            <a:ext cx="8229600" cy="4525963"/>
          </a:xfrm>
        </p:spPr>
        <p:txBody>
          <a:bodyPr>
            <a:normAutofit lnSpcReduction="10000"/>
          </a:bodyPr>
          <a:lstStyle/>
          <a:p>
            <a:r>
              <a:rPr lang="en-US" sz="2000" dirty="0"/>
              <a:t>U</a:t>
            </a:r>
            <a:r>
              <a:rPr lang="en-US" sz="2000" dirty="0" smtClean="0"/>
              <a:t>sually an Outcome Study systematically follows up all </a:t>
            </a:r>
            <a:r>
              <a:rPr lang="en-US" sz="2000" b="1" dirty="0" smtClean="0"/>
              <a:t>indicators</a:t>
            </a:r>
            <a:r>
              <a:rPr lang="en-US" sz="2000" dirty="0" smtClean="0"/>
              <a:t> of the project</a:t>
            </a:r>
          </a:p>
          <a:p>
            <a:r>
              <a:rPr lang="en-US" sz="2000" dirty="0" smtClean="0"/>
              <a:t>Why is </a:t>
            </a:r>
            <a:r>
              <a:rPr lang="en-US" sz="2000" b="1" dirty="0" smtClean="0"/>
              <a:t>further information </a:t>
            </a:r>
            <a:r>
              <a:rPr lang="en-US" sz="2000" dirty="0" smtClean="0"/>
              <a:t>usually required?</a:t>
            </a:r>
          </a:p>
          <a:p>
            <a:pPr lvl="1"/>
            <a:r>
              <a:rPr lang="en-US" sz="1600" dirty="0" smtClean="0"/>
              <a:t>Indicators usually don't comprehensively cover </a:t>
            </a:r>
            <a:r>
              <a:rPr lang="en-US" sz="1600" dirty="0"/>
              <a:t>what the project tries to </a:t>
            </a:r>
            <a:r>
              <a:rPr lang="en-US" sz="1600" dirty="0" smtClean="0"/>
              <a:t>achieve</a:t>
            </a:r>
          </a:p>
          <a:p>
            <a:pPr lvl="2"/>
            <a:r>
              <a:rPr lang="en-US" sz="1600" dirty="0" smtClean="0"/>
              <a:t>certain areas of work might not be covered by indicators</a:t>
            </a:r>
          </a:p>
          <a:p>
            <a:pPr lvl="2"/>
            <a:r>
              <a:rPr lang="en-US" sz="1600" dirty="0" smtClean="0"/>
              <a:t>outputs, intermediate outcomes or impacts might within the same logical impact chain are not be covered by indicators, but are important to understand to comprehend strength and weaknesses of the projects' activities</a:t>
            </a:r>
            <a:endParaRPr lang="en-US" sz="1600" dirty="0"/>
          </a:p>
          <a:p>
            <a:r>
              <a:rPr lang="en-US" sz="2000" dirty="0" smtClean="0"/>
              <a:t>What </a:t>
            </a:r>
            <a:r>
              <a:rPr lang="en-US" sz="2000" dirty="0"/>
              <a:t>are </a:t>
            </a:r>
            <a:r>
              <a:rPr lang="en-US" sz="2000" b="1" dirty="0"/>
              <a:t>Results Models</a:t>
            </a:r>
            <a:r>
              <a:rPr lang="en-US" sz="2000" dirty="0"/>
              <a:t>? </a:t>
            </a:r>
          </a:p>
          <a:p>
            <a:pPr lvl="1"/>
            <a:r>
              <a:rPr lang="en-US" sz="1600" dirty="0" smtClean="0"/>
              <a:t>Results </a:t>
            </a:r>
            <a:r>
              <a:rPr lang="en-US" sz="1600" dirty="0"/>
              <a:t>Models visualize the relationship between project activities, their Outputs, envisioned Outcomes and indicators in a simple manner and can furthermore show the attribution </a:t>
            </a:r>
            <a:r>
              <a:rPr lang="en-US" sz="1600" dirty="0" smtClean="0"/>
              <a:t>gap</a:t>
            </a:r>
          </a:p>
          <a:p>
            <a:pPr lvl="1"/>
            <a:r>
              <a:rPr lang="en-US" sz="1600" dirty="0" smtClean="0"/>
              <a:t>the project is structured into its key components, sub-components and key activities and their respective results logic and other cross-cutting issued are formulated</a:t>
            </a:r>
          </a:p>
          <a:p>
            <a:pPr lvl="1"/>
            <a:r>
              <a:rPr lang="en-US" sz="1600" dirty="0" smtClean="0"/>
              <a:t>they are the key tool to define, which information needs to be collected in the Outcome Study</a:t>
            </a:r>
            <a:endParaRPr lang="en-US" sz="1600" dirty="0"/>
          </a:p>
          <a:p>
            <a:endParaRPr lang="en-US" sz="1800" dirty="0"/>
          </a:p>
        </p:txBody>
      </p:sp>
    </p:spTree>
    <p:extLst>
      <p:ext uri="{BB962C8B-B14F-4D97-AF65-F5344CB8AC3E}">
        <p14:creationId xmlns:p14="http://schemas.microsoft.com/office/powerpoint/2010/main" val="2660303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Step 2 – Define Data-Collection </a:t>
            </a:r>
            <a:r>
              <a:rPr lang="en-US" sz="4000" dirty="0"/>
              <a:t>T</a:t>
            </a:r>
            <a:r>
              <a:rPr lang="en-US" sz="4000" dirty="0" smtClean="0"/>
              <a:t>ools</a:t>
            </a:r>
            <a:endParaRPr lang="en-US" sz="4000" dirty="0"/>
          </a:p>
        </p:txBody>
      </p:sp>
      <p:sp>
        <p:nvSpPr>
          <p:cNvPr id="3" name="Content Placeholder 2"/>
          <p:cNvSpPr>
            <a:spLocks noGrp="1"/>
          </p:cNvSpPr>
          <p:nvPr>
            <p:ph idx="1"/>
          </p:nvPr>
        </p:nvSpPr>
        <p:spPr/>
        <p:txBody>
          <a:bodyPr/>
          <a:lstStyle/>
          <a:p>
            <a:r>
              <a:rPr lang="en-US" sz="2400" dirty="0"/>
              <a:t>B</a:t>
            </a:r>
            <a:r>
              <a:rPr lang="en-US" sz="2400" dirty="0" smtClean="0"/>
              <a:t>ased on the indicators and further data-items as defined through the results-model, </a:t>
            </a:r>
            <a:r>
              <a:rPr lang="en-US" sz="2400" b="1" dirty="0" smtClean="0"/>
              <a:t>data-collection tools </a:t>
            </a:r>
            <a:r>
              <a:rPr lang="en-US" sz="2400" dirty="0" smtClean="0"/>
              <a:t>are </a:t>
            </a:r>
            <a:r>
              <a:rPr lang="en-US" sz="2400" b="1" dirty="0" smtClean="0"/>
              <a:t>systematically defined</a:t>
            </a:r>
          </a:p>
          <a:p>
            <a:r>
              <a:rPr lang="en-US" sz="2400" dirty="0" smtClean="0"/>
              <a:t>in order to do so, a </a:t>
            </a:r>
            <a:r>
              <a:rPr lang="en-US" sz="2400" b="1" dirty="0" smtClean="0"/>
              <a:t>matrix</a:t>
            </a:r>
            <a:r>
              <a:rPr lang="en-US" sz="2400" dirty="0" smtClean="0"/>
              <a:t> is created and for each data-item it is defined:</a:t>
            </a:r>
          </a:p>
          <a:p>
            <a:pPr lvl="1"/>
            <a:r>
              <a:rPr lang="en-US" sz="2000" dirty="0" smtClean="0"/>
              <a:t>through which </a:t>
            </a:r>
            <a:r>
              <a:rPr lang="en-US" sz="2000" b="1" dirty="0" smtClean="0"/>
              <a:t>data-collection tool </a:t>
            </a:r>
            <a:r>
              <a:rPr lang="en-US" sz="2000" dirty="0" smtClean="0"/>
              <a:t>it shall be monitored</a:t>
            </a:r>
          </a:p>
          <a:p>
            <a:pPr lvl="1"/>
            <a:r>
              <a:rPr lang="en-US" sz="2000" dirty="0" smtClean="0"/>
              <a:t>using which </a:t>
            </a:r>
            <a:r>
              <a:rPr lang="en-US" sz="2000" b="1" dirty="0" smtClean="0"/>
              <a:t>sampling</a:t>
            </a:r>
            <a:r>
              <a:rPr lang="en-US" sz="2000" dirty="0" smtClean="0"/>
              <a:t> (size and processes)</a:t>
            </a:r>
          </a:p>
          <a:p>
            <a:pPr lvl="1"/>
            <a:r>
              <a:rPr lang="en-US" sz="2000" dirty="0" smtClean="0"/>
              <a:t>which </a:t>
            </a:r>
            <a:r>
              <a:rPr lang="en-US" sz="2000" b="1" dirty="0" smtClean="0"/>
              <a:t>guide-questions</a:t>
            </a:r>
          </a:p>
        </p:txBody>
      </p:sp>
    </p:spTree>
    <p:extLst>
      <p:ext uri="{BB962C8B-B14F-4D97-AF65-F5344CB8AC3E}">
        <p14:creationId xmlns:p14="http://schemas.microsoft.com/office/powerpoint/2010/main" val="341669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 Collect Data</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According to experience, the 2 most common types of data-collection to be carried out are:</a:t>
            </a:r>
          </a:p>
          <a:p>
            <a:pPr lvl="1"/>
            <a:r>
              <a:rPr lang="en-US" sz="2400" b="1" dirty="0"/>
              <a:t>S</a:t>
            </a:r>
            <a:r>
              <a:rPr lang="en-US" sz="2400" b="1" dirty="0" smtClean="0"/>
              <a:t>takeholder interviews</a:t>
            </a:r>
          </a:p>
          <a:p>
            <a:pPr lvl="2"/>
            <a:r>
              <a:rPr lang="en-US" sz="1800" dirty="0" smtClean="0"/>
              <a:t>based on the identified guide-questions, those people are identified, who can best answer them</a:t>
            </a:r>
          </a:p>
          <a:p>
            <a:pPr lvl="2"/>
            <a:r>
              <a:rPr lang="en-US" sz="1800" dirty="0" smtClean="0"/>
              <a:t>a matrix is used as 'questionnaire', which shows all interviewees and all guide-questions and who will be asked what</a:t>
            </a:r>
          </a:p>
          <a:p>
            <a:pPr lvl="1"/>
            <a:r>
              <a:rPr lang="en-US" sz="2400" b="1" dirty="0" smtClean="0"/>
              <a:t>Surveys</a:t>
            </a:r>
          </a:p>
          <a:p>
            <a:pPr lvl="2"/>
            <a:r>
              <a:rPr lang="en-US" sz="2000" dirty="0" smtClean="0"/>
              <a:t>surveys might be useful to collection opinions, experiences and other information, mainly from (large-size) target groups</a:t>
            </a:r>
          </a:p>
          <a:p>
            <a:pPr lvl="2"/>
            <a:r>
              <a:rPr lang="en-US" sz="2000" dirty="0" smtClean="0"/>
              <a:t>in most cases, </a:t>
            </a:r>
            <a:r>
              <a:rPr lang="en-US" sz="2000" b="1" dirty="0" smtClean="0"/>
              <a:t>mixed method </a:t>
            </a:r>
            <a:r>
              <a:rPr lang="en-US" sz="2000" dirty="0" smtClean="0"/>
              <a:t>questionnaires (including qualitative and quantitative information and ratings) are used</a:t>
            </a:r>
          </a:p>
          <a:p>
            <a:pPr lvl="2"/>
            <a:r>
              <a:rPr lang="en-US" sz="2000" dirty="0" smtClean="0"/>
              <a:t>functional </a:t>
            </a:r>
            <a:r>
              <a:rPr lang="en-US" sz="2000" b="1" dirty="0" smtClean="0"/>
              <a:t>data-base tools </a:t>
            </a:r>
            <a:r>
              <a:rPr lang="en-US" sz="2000" dirty="0" smtClean="0"/>
              <a:t>and </a:t>
            </a:r>
            <a:r>
              <a:rPr lang="en-US" sz="2000" b="1" dirty="0" smtClean="0"/>
              <a:t>techniques</a:t>
            </a:r>
            <a:r>
              <a:rPr lang="en-US" sz="2000" dirty="0" smtClean="0"/>
              <a:t> to summarize/collate quantitative (by using charts) and qualitative (by categorization) information are available</a:t>
            </a:r>
            <a:endParaRPr lang="en-US" sz="2000" dirty="0"/>
          </a:p>
        </p:txBody>
      </p:sp>
    </p:spTree>
    <p:extLst>
      <p:ext uri="{BB962C8B-B14F-4D97-AF65-F5344CB8AC3E}">
        <p14:creationId xmlns:p14="http://schemas.microsoft.com/office/powerpoint/2010/main" val="330490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 Data-Analysis &amp; Reporting</a:t>
            </a:r>
            <a:endParaRPr lang="en-US" dirty="0"/>
          </a:p>
        </p:txBody>
      </p:sp>
      <p:sp>
        <p:nvSpPr>
          <p:cNvPr id="3" name="Content Placeholder 2"/>
          <p:cNvSpPr>
            <a:spLocks noGrp="1"/>
          </p:cNvSpPr>
          <p:nvPr>
            <p:ph idx="1"/>
          </p:nvPr>
        </p:nvSpPr>
        <p:spPr/>
        <p:txBody>
          <a:bodyPr>
            <a:normAutofit/>
          </a:bodyPr>
          <a:lstStyle/>
          <a:p>
            <a:endParaRPr lang="en-US" sz="2400" dirty="0" smtClean="0"/>
          </a:p>
          <a:p>
            <a:r>
              <a:rPr lang="en-US" sz="2400" dirty="0" smtClean="0"/>
              <a:t>with the developed tools, also </a:t>
            </a:r>
            <a:r>
              <a:rPr lang="en-US" sz="2400" b="1" dirty="0" smtClean="0"/>
              <a:t>large amounts of data </a:t>
            </a:r>
            <a:r>
              <a:rPr lang="en-US" sz="2400" dirty="0" smtClean="0"/>
              <a:t>can be analyzed </a:t>
            </a:r>
            <a:r>
              <a:rPr lang="en-US" sz="2400" dirty="0"/>
              <a:t>/</a:t>
            </a:r>
            <a:r>
              <a:rPr lang="en-US" sz="2400" dirty="0" smtClean="0"/>
              <a:t> collected </a:t>
            </a:r>
            <a:r>
              <a:rPr lang="en-US" sz="2400" b="1" dirty="0" smtClean="0"/>
              <a:t>data does not 'get lost' on the way</a:t>
            </a:r>
          </a:p>
          <a:p>
            <a:r>
              <a:rPr lang="en-US" sz="2400" b="1" dirty="0" smtClean="0"/>
              <a:t>Outcome Study reports </a:t>
            </a:r>
            <a:r>
              <a:rPr lang="en-US" sz="2400" dirty="0" smtClean="0"/>
              <a:t>summarize all information on key outputs</a:t>
            </a:r>
            <a:r>
              <a:rPr lang="en-US" sz="2400" dirty="0"/>
              <a:t>, outcomes, impacts, </a:t>
            </a:r>
            <a:r>
              <a:rPr lang="en-US" sz="2400" dirty="0" smtClean="0"/>
              <a:t>sustainability and other cross-cutting issues in a single document</a:t>
            </a:r>
          </a:p>
          <a:p>
            <a:r>
              <a:rPr lang="en-US" sz="2400" dirty="0" smtClean="0"/>
              <a:t>the findings are strongly </a:t>
            </a:r>
            <a:r>
              <a:rPr lang="en-US" sz="2400" b="1" dirty="0" smtClean="0"/>
              <a:t>based on the collected </a:t>
            </a:r>
            <a:r>
              <a:rPr lang="en-US" sz="2400" dirty="0" smtClean="0"/>
              <a:t>data </a:t>
            </a:r>
          </a:p>
          <a:p>
            <a:r>
              <a:rPr lang="en-US" sz="2400" dirty="0" smtClean="0"/>
              <a:t>the report contains </a:t>
            </a:r>
            <a:r>
              <a:rPr lang="en-US" sz="2400" b="1" dirty="0" smtClean="0"/>
              <a:t>charts, tables and graphs </a:t>
            </a:r>
            <a:r>
              <a:rPr lang="en-US" sz="2400" dirty="0" smtClean="0"/>
              <a:t>in order to visualize the results and raise/sustain the interests by the reader</a:t>
            </a:r>
            <a:endParaRPr lang="en-US" sz="2400" dirty="0"/>
          </a:p>
        </p:txBody>
      </p:sp>
    </p:spTree>
    <p:extLst>
      <p:ext uri="{BB962C8B-B14F-4D97-AF65-F5344CB8AC3E}">
        <p14:creationId xmlns:p14="http://schemas.microsoft.com/office/powerpoint/2010/main" val="3888670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6154265"/>
            <a:ext cx="3888432" cy="7037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www.cruises.co.za/files/images/Boat_3_Sails_Mekong.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5792" y="1731311"/>
            <a:ext cx="6216352" cy="4157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0863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2923</TotalTime>
  <Words>581</Words>
  <Application>Microsoft Office PowerPoint</Application>
  <PresentationFormat>On-screen Show (4:3)</PresentationFormat>
  <Paragraphs>47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Outcome Study</vt:lpstr>
      <vt:lpstr>Outcome Studies - background</vt:lpstr>
      <vt:lpstr>Outcome Studies - overview</vt:lpstr>
      <vt:lpstr>Step 1 – Define Information Needs understand indicators &amp; establish results models</vt:lpstr>
      <vt:lpstr>Step 2 – Define Data-Collection Tools</vt:lpstr>
      <vt:lpstr>Step 3 – Collect Data</vt:lpstr>
      <vt:lpstr>Step 4 – Data-Analysis &amp; Reporting</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Hoang Dang</dc:creator>
  <cp:lastModifiedBy>Hoang Dang</cp:lastModifiedBy>
  <cp:revision>26</cp:revision>
  <dcterms:created xsi:type="dcterms:W3CDTF">2015-04-30T04:06:11Z</dcterms:created>
  <dcterms:modified xsi:type="dcterms:W3CDTF">2015-05-02T14:52:42Z</dcterms:modified>
</cp:coreProperties>
</file>